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11" r:id="rId2"/>
    <p:sldId id="487" r:id="rId3"/>
    <p:sldId id="488" r:id="rId4"/>
    <p:sldId id="489" r:id="rId5"/>
    <p:sldId id="490" r:id="rId6"/>
    <p:sldId id="525" r:id="rId7"/>
    <p:sldId id="492" r:id="rId8"/>
    <p:sldId id="493" r:id="rId9"/>
    <p:sldId id="494" r:id="rId10"/>
    <p:sldId id="495" r:id="rId11"/>
    <p:sldId id="496" r:id="rId12"/>
    <p:sldId id="497" r:id="rId13"/>
    <p:sldId id="498" r:id="rId14"/>
    <p:sldId id="526" r:id="rId15"/>
    <p:sldId id="499" r:id="rId16"/>
    <p:sldId id="500" r:id="rId17"/>
    <p:sldId id="501" r:id="rId18"/>
    <p:sldId id="502" r:id="rId19"/>
    <p:sldId id="503" r:id="rId20"/>
    <p:sldId id="479" r:id="rId21"/>
    <p:sldId id="504" r:id="rId22"/>
    <p:sldId id="505" r:id="rId23"/>
    <p:sldId id="511" r:id="rId24"/>
    <p:sldId id="506" r:id="rId25"/>
    <p:sldId id="507" r:id="rId26"/>
    <p:sldId id="508" r:id="rId27"/>
    <p:sldId id="509" r:id="rId28"/>
    <p:sldId id="510" r:id="rId29"/>
    <p:sldId id="515" r:id="rId30"/>
    <p:sldId id="512" r:id="rId31"/>
    <p:sldId id="513" r:id="rId32"/>
    <p:sldId id="514" r:id="rId33"/>
    <p:sldId id="516" r:id="rId34"/>
    <p:sldId id="517" r:id="rId35"/>
    <p:sldId id="518" r:id="rId36"/>
    <p:sldId id="519" r:id="rId37"/>
    <p:sldId id="520" r:id="rId38"/>
    <p:sldId id="521" r:id="rId39"/>
    <p:sldId id="481" r:id="rId40"/>
    <p:sldId id="523" r:id="rId41"/>
    <p:sldId id="484" r:id="rId42"/>
    <p:sldId id="482" r:id="rId43"/>
    <p:sldId id="522" r:id="rId44"/>
    <p:sldId id="485" r:id="rId45"/>
    <p:sldId id="486" r:id="rId46"/>
    <p:sldId id="524" r:id="rId47"/>
    <p:sldId id="473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6FF"/>
    <a:srgbClr val="1EA0FF"/>
    <a:srgbClr val="FF00A7"/>
    <a:srgbClr val="B9DCE6"/>
    <a:srgbClr val="80C2D5"/>
    <a:srgbClr val="7598A4"/>
    <a:srgbClr val="72ABBD"/>
    <a:srgbClr val="FF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80279" autoAdjust="0"/>
  </p:normalViewPr>
  <p:slideViewPr>
    <p:cSldViewPr snapToObjects="1" showGuides="1">
      <p:cViewPr>
        <p:scale>
          <a:sx n="100" d="100"/>
          <a:sy n="100" d="100"/>
        </p:scale>
        <p:origin x="-1736" y="272"/>
      </p:cViewPr>
      <p:guideLst>
        <p:guide orient="horz" pos="575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0712A-4EF3-DA45-AA1E-CFB71BCF4209}" type="datetimeFigureOut">
              <a:rPr lang="en-US" smtClean="0"/>
              <a:t>10/9/16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728-4F15-1C4B-A41D-7D38C986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4599-E23D-FC47-95F2-77B50D4F94C6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72892-E56D-A547-B502-96178A1BC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shouldn’t get on the computer until</a:t>
            </a:r>
            <a:r>
              <a:rPr lang="en-US" baseline="0" dirty="0" smtClean="0"/>
              <a:t> you have a rough idea of how it might all fit together. Sketches are very helpful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11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Additional research and structure, you can start to see how the story fits together</a:t>
            </a:r>
          </a:p>
          <a:p>
            <a:endParaRPr lang="en-US" dirty="0" smtClean="0"/>
          </a:p>
          <a:p>
            <a:r>
              <a:rPr lang="en-US" dirty="0" smtClean="0"/>
              <a:t>No color</a:t>
            </a:r>
            <a:r>
              <a:rPr lang="en-US" baseline="0" dirty="0" smtClean="0"/>
              <a:t> really, it’s just about space, and about making sure things fit and flow.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need to SKETCH before you move to doing stuff digitally … as it’s much higher effort to change things the more detailed you get.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1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computerized</a:t>
            </a:r>
            <a:r>
              <a:rPr lang="en-US" baseline="0" dirty="0" smtClean="0"/>
              <a:t> layout and finished piece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70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Designing on a grid. You can see the rectangles where different size elements fit. This helps identify the structure and information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6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Helvetica"/>
                <a:cs typeface="Helvetica"/>
              </a:rPr>
              <a:t>http://</a:t>
            </a:r>
            <a:r>
              <a:rPr lang="en-US" sz="1200" dirty="0" err="1" smtClean="0">
                <a:latin typeface="Helvetica"/>
                <a:cs typeface="Helvetica"/>
              </a:rPr>
              <a:t>kpq.github.io</a:t>
            </a:r>
            <a:r>
              <a:rPr lang="en-US" sz="1200" dirty="0" smtClean="0">
                <a:latin typeface="Helvetica"/>
                <a:cs typeface="Helvetica"/>
              </a:rPr>
              <a:t>/</a:t>
            </a:r>
            <a:r>
              <a:rPr lang="en-US" sz="1200" dirty="0" err="1" smtClean="0">
                <a:latin typeface="Helvetica"/>
                <a:cs typeface="Helvetica"/>
              </a:rPr>
              <a:t>chartsnthings</a:t>
            </a:r>
            <a:r>
              <a:rPr lang="en-US" sz="1200" dirty="0" smtClean="0">
                <a:latin typeface="Helvetica"/>
                <a:cs typeface="Helvetica"/>
              </a:rPr>
              <a:t>/2013/09/19-sketches-of-quarterback-timelines.html</a:t>
            </a:r>
          </a:p>
          <a:p>
            <a:endParaRPr lang="en-US" dirty="0" smtClean="0"/>
          </a:p>
          <a:p>
            <a:r>
              <a:rPr lang="en-US" dirty="0" smtClean="0"/>
              <a:t>Another</a:t>
            </a:r>
            <a:r>
              <a:rPr lang="en-US" baseline="0" dirty="0" smtClean="0"/>
              <a:t> example of evolution of a visualization. Lots of different angles on data before the final is arrived at.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8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Steppers for advancing the story, don’t need voice over or action, but use annotation to tell story, animation to emphasize, small multiples for comparison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Demo: http://</a:t>
            </a:r>
            <a:r>
              <a:rPr lang="en-US" b="0" baseline="0" dirty="0" err="1" smtClean="0"/>
              <a:t>nad.webfactional.com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eiu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te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index.html</a:t>
            </a: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Iterating</a:t>
            </a:r>
            <a:r>
              <a:rPr lang="en-US" baseline="0" dirty="0" smtClean="0"/>
              <a:t> on information structure /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84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see the sub elements</a:t>
            </a:r>
            <a:r>
              <a:rPr lang="en-US" baseline="0" dirty="0" smtClean="0"/>
              <a:t> and their layouts. Basic sketched of graphs. Some notes about interactivity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this project moved from mockups to implementation b/c it was meant to be a quick and dirty project, whereas for other projects I produced many intermediate mockups to communicate ideas to team members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85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spectrum.ieee.org</a:t>
            </a:r>
            <a:r>
              <a:rPr lang="en-US" dirty="0" smtClean="0"/>
              <a:t>/static/interactive-the-top-programming-languages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15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05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  <a:r>
              <a:rPr lang="en-US" baseline="0" dirty="0" smtClean="0"/>
              <a:t> Cairo, He leaves out the exploratory phase, and focuses a bit too much (I think) on the idea that you will always already know the story.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42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Annotated wireframe –</a:t>
            </a:r>
            <a:r>
              <a:rPr lang="en-US" baseline="0" dirty="0" smtClean="0"/>
              <a:t> not real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5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Showing </a:t>
            </a:r>
            <a:r>
              <a:rPr lang="en-US" dirty="0" err="1" smtClean="0"/>
              <a:t>differnet</a:t>
            </a:r>
            <a:r>
              <a:rPr lang="en-US" dirty="0" smtClean="0"/>
              <a:t> views, like expanded</a:t>
            </a:r>
            <a:r>
              <a:rPr lang="en-US" baseline="0" dirty="0" smtClean="0"/>
              <a:t> details.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55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other</a:t>
            </a:r>
            <a:r>
              <a:rPr lang="en-US" baseline="0" dirty="0" smtClean="0"/>
              <a:t> tasks we wanted to try to support was comparison, to let people see how their own index compared.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43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Trying to make things fit.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45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4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Way for structuring different views in your package. Trace user flows and paths and how they would want to navigate between different views and visualizations,</a:t>
            </a:r>
            <a:r>
              <a:rPr lang="en-US" baseline="0" dirty="0" smtClean="0"/>
              <a:t> and between different tasks.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9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you can also incorporate is how information in the app will interact with the task. You can trace out a story or analytic flow between different aspects of a visualization. This could</a:t>
            </a:r>
            <a:r>
              <a:rPr lang="en-US" baseline="0" dirty="0" smtClean="0"/>
              <a:t> be useful for very directed kinds of visualization. Think about the visual queries that you would support along each step of the larger task?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9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 - Task</a:t>
            </a:r>
            <a:r>
              <a:rPr lang="en-US" baseline="0" dirty="0" smtClean="0"/>
              <a:t> analysis can also be used as an analytic device to understand how a visualization (or any interface) supports that task.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might we redesign this graphic to better support? Network graphic?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level goals:</a:t>
            </a:r>
            <a:r>
              <a:rPr lang="en-US" baseline="0" dirty="0" smtClean="0"/>
              <a:t> what to achieve, does it accomplish these goals? When’s it done?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Get data in raw form – it’s hard to sketch graphical ideas without having some real data. Produce many sketches; sometimes it turns out people have different data than they think they do.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flow is at a different resolution than Cairo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She starts with “research” on authoritative sources</a:t>
            </a:r>
          </a:p>
          <a:p>
            <a:endParaRPr lang="en-US" dirty="0" smtClean="0"/>
          </a:p>
          <a:p>
            <a:r>
              <a:rPr lang="en-US" dirty="0" smtClean="0"/>
              <a:t>Then “edit” –</a:t>
            </a:r>
            <a:r>
              <a:rPr lang="en-US" baseline="0" dirty="0" smtClean="0"/>
              <a:t> identifying key message, which is where </a:t>
            </a:r>
            <a:r>
              <a:rPr lang="en-US" baseline="0" dirty="0" err="1" smtClean="0"/>
              <a:t>cairo</a:t>
            </a:r>
            <a:r>
              <a:rPr lang="en-US" baseline="0" dirty="0" smtClean="0"/>
              <a:t> picks 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like her editing of “review” – because it gets to the idea of “evaluation”, </a:t>
            </a:r>
            <a:r>
              <a:rPr lang="en-US" baseline="0" dirty="0" err="1" smtClean="0"/>
              <a:t>Stefaner</a:t>
            </a:r>
            <a:r>
              <a:rPr lang="en-US" baseline="0" dirty="0" smtClean="0"/>
              <a:t> calls this “maintain and analyze”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like this one because it has the feedback loops and gets to the idea that you’re iterating across this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85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different model for</a:t>
            </a:r>
            <a:r>
              <a:rPr lang="en-US" baseline="0" dirty="0" smtClean="0"/>
              <a:t> the visualization process from </a:t>
            </a:r>
            <a:r>
              <a:rPr lang="en-US" baseline="0" dirty="0" err="1" smtClean="0"/>
              <a:t>Wiederkehr</a:t>
            </a:r>
            <a:r>
              <a:rPr lang="en-US" baseline="0" dirty="0" smtClean="0"/>
              <a:t> also heavily emphasizes exploration and discovery before moving on to sketching and design.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1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83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=fThhbt23SGM#t=1159</a:t>
            </a:r>
          </a:p>
          <a:p>
            <a:endParaRPr lang="en-US" dirty="0" smtClean="0"/>
          </a:p>
          <a:p>
            <a:r>
              <a:rPr lang="en-US" dirty="0" smtClean="0"/>
              <a:t>All kinds of wild explorations; preview</a:t>
            </a:r>
            <a:r>
              <a:rPr lang="en-US" baseline="0" dirty="0" smtClean="0"/>
              <a:t> server for tracking history, good to share to get criticism and a fresh pair of eyes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this is also just what would be considered “high fidelity” prototypes, with code. Before you get there often times you have lower fidelity mockups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0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a strong focus, from a press release based on a research </a:t>
            </a:r>
            <a:r>
              <a:rPr lang="en-US" dirty="0" smtClean="0"/>
              <a:t>paper. This is along the same lines as ASGN 2 in terms of illustrating findings from a written text.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2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17BB-BDCF-E049-914F-58FDBB7AD14D}" type="datetimeFigureOut">
              <a:rPr lang="en-US" smtClean="0"/>
              <a:pPr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b="1" i="0" kern="1200" baseline="0">
          <a:solidFill>
            <a:schemeClr val="bg1">
              <a:lumMod val="75000"/>
            </a:schemeClr>
          </a:solidFill>
          <a:latin typeface="Gill Sans MT"/>
          <a:ea typeface="+mj-ea"/>
          <a:cs typeface="Abadi MT Condensed Extra 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3000" b="1" kern="1200">
          <a:solidFill>
            <a:schemeClr val="tx1"/>
          </a:solidFill>
          <a:latin typeface="Gill Sans"/>
          <a:ea typeface="+mn-ea"/>
          <a:cs typeface="Abadi MT Condensed Light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Abadi MT Condensed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kpq.github.io/chartsnthings/2013/09/19-sketches-of-quarterback-timelines.html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ad.webfactional.com/eiu/te/index.html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1.jpeg"/><Relationship Id="rId5" Type="http://schemas.microsoft.com/office/2007/relationships/hdphoto" Target="../media/hdphoto4.wdp"/><Relationship Id="rId6" Type="http://schemas.openxmlformats.org/officeDocument/2006/relationships/image" Target="../media/image22.jpeg"/><Relationship Id="rId7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jpeg"/><Relationship Id="rId12" Type="http://schemas.microsoft.com/office/2007/relationships/hdphoto" Target="../media/hdphoto10.wdp"/><Relationship Id="rId13" Type="http://schemas.openxmlformats.org/officeDocument/2006/relationships/image" Target="../media/image30.jpeg"/><Relationship Id="rId1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jpeg"/><Relationship Id="rId6" Type="http://schemas.microsoft.com/office/2007/relationships/hdphoto" Target="../media/hdphoto7.wdp"/><Relationship Id="rId7" Type="http://schemas.openxmlformats.org/officeDocument/2006/relationships/image" Target="../media/image27.jpeg"/><Relationship Id="rId8" Type="http://schemas.microsoft.com/office/2007/relationships/hdphoto" Target="../media/hdphoto8.wdp"/><Relationship Id="rId9" Type="http://schemas.openxmlformats.org/officeDocument/2006/relationships/image" Target="../media/image28.jpeg"/><Relationship Id="rId10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static/interactive-the-top-programming-languages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propublica.org/graphics/atf-gun-traces" TargetMode="External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Thhbt23SGM%23t=1159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396999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Design &amp; Production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Practices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2300" y="1092199"/>
            <a:ext cx="5626100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724400"/>
            <a:ext cx="9144000" cy="165332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80C2D5"/>
                </a:solidFill>
                <a:latin typeface="Abadi MT Condensed Extra Bold"/>
                <a:ea typeface="+mj-ea"/>
                <a:cs typeface="Abadi MT Condensed Extra Bold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JOUR479D/779D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2434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0800"/>
            <a:ext cx="8978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9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7758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0"/>
            <a:ext cx="7952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9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0"/>
            <a:ext cx="7561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3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r>
              <a:rPr lang="en-US" baseline="30000" dirty="0" smtClean="0"/>
              <a:t>th</a:t>
            </a:r>
            <a:r>
              <a:rPr lang="en-US" dirty="0" smtClean="0"/>
              <a:t> QB Timeline Sketches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1900"/>
            <a:ext cx="2581084" cy="250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084" y="1231900"/>
            <a:ext cx="4196059" cy="2501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949700"/>
            <a:ext cx="4069613" cy="184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3941635"/>
            <a:ext cx="4724400" cy="2001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2431" y="1371600"/>
            <a:ext cx="3315369" cy="2362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14600" y="64770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kpq.github.io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chartsnthings</a:t>
            </a:r>
            <a:r>
              <a:rPr lang="en-US" sz="1200" dirty="0">
                <a:latin typeface="Helvetica"/>
                <a:cs typeface="Helvetica"/>
              </a:rPr>
              <a:t>/2013/09/19-sketches-of-quarterback-timelines.html</a:t>
            </a:r>
          </a:p>
        </p:txBody>
      </p:sp>
    </p:spTree>
    <p:extLst>
      <p:ext uri="{BB962C8B-B14F-4D97-AF65-F5344CB8AC3E}">
        <p14:creationId xmlns:p14="http://schemas.microsoft.com/office/powerpoint/2010/main" val="96798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62000"/>
            <a:ext cx="5934075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0638"/>
            <a:ext cx="9144000" cy="855662"/>
          </a:xfrm>
        </p:spPr>
        <p:txBody>
          <a:bodyPr/>
          <a:lstStyle/>
          <a:p>
            <a:endParaRPr lang="en-US" b="1" dirty="0">
              <a:solidFill>
                <a:srgbClr val="BFBFB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653483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nad.webfactional.com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eiu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te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index.html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40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:mv="urn:schemas-microsoft-com:mac:vml" xmlns="">
      <p:transition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1066800"/>
            <a:ext cx="7302500" cy="378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7400" y="5105400"/>
            <a:ext cx="4775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Points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" y="901700"/>
            <a:ext cx="5158986" cy="335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5087" y="1066800"/>
            <a:ext cx="3527313" cy="288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" y="4343400"/>
            <a:ext cx="9004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2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</a:t>
            </a:r>
            <a:r>
              <a:rPr lang="en-US" dirty="0"/>
              <a:t>D</a:t>
            </a:r>
            <a:r>
              <a:rPr lang="en-US" dirty="0" smtClean="0"/>
              <a:t>ifferent Layouts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01800"/>
            <a:ext cx="9144000" cy="34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8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7772400" cy="468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993900"/>
            <a:ext cx="6718273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5400" y="1447800"/>
            <a:ext cx="2768600" cy="149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000" y="5638800"/>
            <a:ext cx="5029200" cy="80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400" y="5461000"/>
            <a:ext cx="3632200" cy="115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1600" y="3448050"/>
            <a:ext cx="400050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270000"/>
            <a:ext cx="61087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207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 with a strong focus</a:t>
            </a:r>
          </a:p>
          <a:p>
            <a:pPr lvl="1"/>
            <a:r>
              <a:rPr lang="en-US" dirty="0" smtClean="0"/>
              <a:t>What are key points? How does it meet user needs?</a:t>
            </a:r>
          </a:p>
          <a:p>
            <a:pPr lvl="1"/>
            <a:endParaRPr lang="en-US" dirty="0"/>
          </a:p>
          <a:p>
            <a:r>
              <a:rPr lang="en-US" dirty="0" smtClean="0"/>
              <a:t>Gather information and do research</a:t>
            </a:r>
          </a:p>
          <a:p>
            <a:pPr lvl="1"/>
            <a:r>
              <a:rPr lang="en-US" dirty="0" smtClean="0"/>
              <a:t>What data? Interviews or other reporting?</a:t>
            </a:r>
          </a:p>
          <a:p>
            <a:pPr lvl="1"/>
            <a:endParaRPr lang="en-US" dirty="0"/>
          </a:p>
          <a:p>
            <a:r>
              <a:rPr lang="en-US" dirty="0" smtClean="0"/>
              <a:t>Choose a graphical form, charts etc.</a:t>
            </a:r>
          </a:p>
          <a:p>
            <a:pPr lvl="1"/>
            <a:r>
              <a:rPr lang="en-US" dirty="0" smtClean="0"/>
              <a:t>How to structure space, how to map and encode data?</a:t>
            </a:r>
          </a:p>
          <a:p>
            <a:pPr lvl="1"/>
            <a:endParaRPr lang="en-US" dirty="0"/>
          </a:p>
          <a:p>
            <a:r>
              <a:rPr lang="en-US" dirty="0" smtClean="0"/>
              <a:t>Sketches &amp; mockups</a:t>
            </a:r>
          </a:p>
          <a:p>
            <a:endParaRPr lang="en-US" dirty="0" smtClean="0"/>
          </a:p>
          <a:p>
            <a:r>
              <a:rPr lang="en-US" dirty="0" smtClean="0"/>
              <a:t>Define visual style</a:t>
            </a:r>
          </a:p>
          <a:p>
            <a:pPr lvl="1"/>
            <a:r>
              <a:rPr lang="en-US" dirty="0" smtClean="0"/>
              <a:t>Typefaces, color palettes</a:t>
            </a:r>
          </a:p>
        </p:txBody>
      </p:sp>
    </p:spTree>
    <p:extLst>
      <p:ext uri="{BB962C8B-B14F-4D97-AF65-F5344CB8AC3E}">
        <p14:creationId xmlns:p14="http://schemas.microsoft.com/office/powerpoint/2010/main" val="109287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700"/>
            <a:ext cx="4419600" cy="68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2957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9273"/>
            <a:ext cx="9144000" cy="23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990600"/>
            <a:ext cx="9144000" cy="54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54000"/>
            <a:ext cx="7950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2700"/>
            <a:ext cx="79375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800"/>
            <a:ext cx="9144000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0"/>
            <a:ext cx="816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8809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0"/>
            <a:ext cx="754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0"/>
            <a:ext cx="7503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0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1778000"/>
          </a:xfrm>
        </p:spPr>
        <p:txBody>
          <a:bodyPr/>
          <a:lstStyle/>
          <a:p>
            <a:r>
              <a:rPr lang="en-US" dirty="0" smtClean="0"/>
              <a:t>From Moritz </a:t>
            </a:r>
            <a:r>
              <a:rPr lang="en-US" dirty="0" err="1" smtClean="0"/>
              <a:t>Stefaner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943100"/>
            <a:ext cx="875575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6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0"/>
            <a:ext cx="9144000" cy="66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0"/>
            <a:ext cx="369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0"/>
            <a:ext cx="3863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0"/>
            <a:ext cx="6768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0"/>
            <a:ext cx="6596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Annotated Sketches &amp; Wireframes</a:t>
            </a:r>
          </a:p>
          <a:p>
            <a:endParaRPr lang="en-US" dirty="0"/>
          </a:p>
          <a:p>
            <a:r>
              <a:rPr lang="en-US" dirty="0"/>
              <a:t>Site Maps</a:t>
            </a:r>
          </a:p>
          <a:p>
            <a:endParaRPr lang="en-US" dirty="0"/>
          </a:p>
          <a:p>
            <a:r>
              <a:rPr lang="en-US" dirty="0"/>
              <a:t>Task Flows</a:t>
            </a:r>
          </a:p>
          <a:p>
            <a:pPr lvl="1"/>
            <a:r>
              <a:rPr lang="en-US" dirty="0" smtClean="0"/>
              <a:t>(and task analyses)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" y="673100"/>
            <a:ext cx="4512245" cy="422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546" y="774700"/>
            <a:ext cx="4469054" cy="548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41600" y="6601599"/>
            <a:ext cx="6477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 smtClean="0"/>
              <a:t>Source: Wong. The WSJ Guide to Information Graphics.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5193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Pill Photo Identification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9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3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825500"/>
            <a:ext cx="8484174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0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Paths or processes taken</a:t>
            </a:r>
          </a:p>
          <a:p>
            <a:pPr lvl="1"/>
            <a:r>
              <a:rPr lang="en-US" dirty="0" smtClean="0"/>
              <a:t>By user, by system, or both</a:t>
            </a:r>
          </a:p>
          <a:p>
            <a:pPr lvl="1"/>
            <a:r>
              <a:rPr lang="en-US" dirty="0" smtClean="0"/>
              <a:t>How user interacts, and how system / UI responds</a:t>
            </a:r>
          </a:p>
          <a:p>
            <a:pPr lvl="1"/>
            <a:r>
              <a:rPr lang="en-US" dirty="0" smtClean="0"/>
              <a:t>Should be able to tell a story of the user looking at task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1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Flow for Snapping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8077200" cy="549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4978400"/>
          </a:xfrm>
        </p:spPr>
        <p:txBody>
          <a:bodyPr/>
          <a:lstStyle/>
          <a:p>
            <a:r>
              <a:rPr lang="en-US" dirty="0" smtClean="0"/>
              <a:t>To produce a task flow you need to understand users’ objectives</a:t>
            </a:r>
          </a:p>
          <a:p>
            <a:endParaRPr lang="en-US" dirty="0"/>
          </a:p>
          <a:p>
            <a:r>
              <a:rPr lang="en-US" dirty="0" smtClean="0"/>
              <a:t>Documentation</a:t>
            </a:r>
          </a:p>
          <a:p>
            <a:endParaRPr lang="en-US" dirty="0"/>
          </a:p>
          <a:p>
            <a:r>
              <a:rPr lang="en-US" dirty="0" smtClean="0"/>
              <a:t>Observation</a:t>
            </a:r>
          </a:p>
          <a:p>
            <a:endParaRPr lang="en-US" dirty="0"/>
          </a:p>
          <a:p>
            <a:r>
              <a:rPr lang="en-US" dirty="0" smtClean="0"/>
              <a:t>What info is employed, or needed?</a:t>
            </a:r>
          </a:p>
          <a:p>
            <a:pPr lvl="1"/>
            <a:r>
              <a:rPr lang="en-US" dirty="0" smtClean="0"/>
              <a:t>Can analyze existing interfaces and then compare</a:t>
            </a:r>
          </a:p>
          <a:p>
            <a:pPr lvl="1"/>
            <a:r>
              <a:rPr lang="en-US" dirty="0" smtClean="0"/>
              <a:t>Can be used to think through series of visual queries to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Task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511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Make a cup of coffee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Grind coffee beans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Put filter in coffee maker (optional if metal filter)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Put 2 tablespoons ground coffee in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Fill coffee maker with water</a:t>
            </a:r>
          </a:p>
          <a:p>
            <a:pPr marL="908050" lvl="1" indent="-285750">
              <a:buFont typeface="+mj-lt"/>
              <a:buAutoNum type="arabicPeriod"/>
            </a:pPr>
            <a:r>
              <a:rPr lang="en-US" dirty="0" smtClean="0"/>
              <a:t>Measure 8 Oz. of water</a:t>
            </a:r>
          </a:p>
          <a:p>
            <a:pPr marL="908050" lvl="1" indent="-285750">
              <a:buFont typeface="+mj-lt"/>
              <a:buAutoNum type="arabicPeriod"/>
            </a:pPr>
            <a:r>
              <a:rPr lang="en-US" dirty="0" smtClean="0"/>
              <a:t>Pour water into coffee maker reservoir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Press “brew” on coffee maker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Wait 3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Fix cup</a:t>
            </a:r>
          </a:p>
          <a:p>
            <a:pPr marL="908050" lvl="1" indent="-285750">
              <a:buFont typeface="+mj-lt"/>
              <a:buAutoNum type="arabicPeriod"/>
            </a:pPr>
            <a:r>
              <a:rPr lang="en-US" dirty="0" smtClean="0"/>
              <a:t>Pour brewed coffee into cup</a:t>
            </a:r>
          </a:p>
          <a:p>
            <a:pPr marL="908050" lvl="1" indent="-285750">
              <a:buFont typeface="+mj-lt"/>
              <a:buAutoNum type="arabicPeriod"/>
            </a:pPr>
            <a:r>
              <a:rPr lang="en-US" dirty="0" smtClean="0"/>
              <a:t>Add milk (optional)</a:t>
            </a:r>
          </a:p>
          <a:p>
            <a:pPr marL="908050" lvl="1" indent="-285750">
              <a:buFont typeface="+mj-lt"/>
              <a:buAutoNum type="arabicPeriod"/>
            </a:pPr>
            <a:r>
              <a:rPr lang="en-US" dirty="0" smtClean="0"/>
              <a:t>Add sugar (optional)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57800"/>
            <a:ext cx="8229600" cy="1473200"/>
          </a:xfrm>
        </p:spPr>
        <p:txBody>
          <a:bodyPr/>
          <a:lstStyle/>
          <a:p>
            <a:pPr lvl="1"/>
            <a:r>
              <a:rPr lang="en-US" dirty="0" smtClean="0"/>
              <a:t>Write down step by step how to do these tasks</a:t>
            </a:r>
          </a:p>
          <a:p>
            <a:pPr lvl="1"/>
            <a:r>
              <a:rPr lang="en-US" dirty="0" smtClean="0"/>
              <a:t>Find how many gun imports (exports) are to Maryland </a:t>
            </a:r>
          </a:p>
          <a:p>
            <a:pPr lvl="1"/>
            <a:r>
              <a:rPr lang="en-US" dirty="0" smtClean="0"/>
              <a:t>Determine the top states that import guns to Maryland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9144000" cy="42153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553200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projects.propublica.org</a:t>
            </a:r>
            <a:r>
              <a:rPr lang="en-US" sz="1200" dirty="0">
                <a:latin typeface="Helvetica"/>
                <a:cs typeface="Helvetica"/>
              </a:rPr>
              <a:t>/graphics/</a:t>
            </a:r>
            <a:r>
              <a:rPr lang="en-US" sz="1200" dirty="0" err="1">
                <a:latin typeface="Helvetica"/>
                <a:cs typeface="Helvetica"/>
              </a:rPr>
              <a:t>atf</a:t>
            </a:r>
            <a:r>
              <a:rPr lang="en-US" sz="1200" dirty="0">
                <a:latin typeface="Helvetica"/>
                <a:cs typeface="Helvetica"/>
              </a:rPr>
              <a:t>-gun-traces</a:t>
            </a:r>
          </a:p>
        </p:txBody>
      </p:sp>
    </p:spTree>
    <p:extLst>
      <p:ext uri="{BB962C8B-B14F-4D97-AF65-F5344CB8AC3E}">
        <p14:creationId xmlns:p14="http://schemas.microsoft.com/office/powerpoint/2010/main" val="116825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1016000"/>
          </a:xfrm>
        </p:spPr>
        <p:txBody>
          <a:bodyPr/>
          <a:lstStyle/>
          <a:p>
            <a:r>
              <a:rPr lang="en-US" dirty="0" smtClean="0"/>
              <a:t>From Ben Fry: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603500"/>
            <a:ext cx="7848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5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800"/>
            <a:ext cx="9144000" cy="4463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64646" y="6375310"/>
            <a:ext cx="235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Benjamin </a:t>
            </a:r>
            <a:r>
              <a:rPr lang="en-US" dirty="0" err="1" smtClean="0"/>
              <a:t>Wiederkehr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2492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1" i="0" kern="1200" baseline="0">
                <a:solidFill>
                  <a:schemeClr val="bg1">
                    <a:lumMod val="75000"/>
                  </a:schemeClr>
                </a:solidFill>
                <a:latin typeface="Gill Sans MT"/>
                <a:ea typeface="+mj-ea"/>
                <a:cs typeface="Abadi MT Condensed Extra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8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“right”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I’m not sure there is one right way</a:t>
            </a:r>
          </a:p>
          <a:p>
            <a:endParaRPr lang="en-US" dirty="0"/>
          </a:p>
          <a:p>
            <a:r>
              <a:rPr lang="en-US" dirty="0" smtClean="0"/>
              <a:t>These various methods are presented at different resolutions</a:t>
            </a:r>
          </a:p>
          <a:p>
            <a:endParaRPr lang="en-US" dirty="0"/>
          </a:p>
          <a:p>
            <a:r>
              <a:rPr lang="en-US" dirty="0" smtClean="0"/>
              <a:t>But I do know you need to iterate back and forth between these ingredients, and get feedback along the way</a:t>
            </a:r>
          </a:p>
          <a:p>
            <a:endParaRPr lang="en-US" dirty="0"/>
          </a:p>
          <a:p>
            <a:r>
              <a:rPr lang="en-US" dirty="0" smtClean="0"/>
              <a:t>Let’s look at examples 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5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Illustration of NYT Process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066800"/>
            <a:ext cx="8128000" cy="4940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64000" y="6172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www.youtube.com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watch?v</a:t>
            </a:r>
            <a:r>
              <a:rPr lang="en-US" sz="1200" dirty="0">
                <a:latin typeface="Helvetica"/>
                <a:cs typeface="Helvetica"/>
              </a:rPr>
              <a:t>=fThhbt23SGM#t=1159</a:t>
            </a:r>
          </a:p>
        </p:txBody>
      </p:sp>
    </p:spTree>
    <p:extLst>
      <p:ext uri="{BB962C8B-B14F-4D97-AF65-F5344CB8AC3E}">
        <p14:creationId xmlns:p14="http://schemas.microsoft.com/office/powerpoint/2010/main" val="361081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9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AC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47952</TotalTime>
  <Words>1217</Words>
  <Application>Microsoft Macintosh PowerPoint</Application>
  <PresentationFormat>On-screen Show (4:3)</PresentationFormat>
  <Paragraphs>164</Paragraphs>
  <Slides>47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A Process</vt:lpstr>
      <vt:lpstr>Another Process</vt:lpstr>
      <vt:lpstr>Another Process</vt:lpstr>
      <vt:lpstr>Another Process</vt:lpstr>
      <vt:lpstr>Another Process</vt:lpstr>
      <vt:lpstr>What’s the “right” process?</vt:lpstr>
      <vt:lpstr>An Illustration of NYT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19th QB Timeline Sketches</vt:lpstr>
      <vt:lpstr>PowerPoint Presentation</vt:lpstr>
      <vt:lpstr>Analysis</vt:lpstr>
      <vt:lpstr>Story Points</vt:lpstr>
      <vt:lpstr>Exploring Different Layouts</vt:lpstr>
      <vt:lpstr>PowerPoint Presentation</vt:lpstr>
      <vt:lpstr>PowerPoint Presentation</vt:lpstr>
      <vt:lpstr>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Artifacts</vt:lpstr>
      <vt:lpstr>Pill Photo Identification</vt:lpstr>
      <vt:lpstr>Site Maps</vt:lpstr>
      <vt:lpstr>Task Flows</vt:lpstr>
      <vt:lpstr>Task Flow for Snapping</vt:lpstr>
      <vt:lpstr>Task Analysis</vt:lpstr>
      <vt:lpstr>Hierarchical Task Analysis</vt:lpstr>
      <vt:lpstr>Task Analysis</vt:lpstr>
      <vt:lpstr>Questions?</vt:lpstr>
    </vt:vector>
  </TitlesOfParts>
  <Company>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Nicholas Diakopoulos, Ph.D. Rutgers University School of Communication and Information</dc:title>
  <dc:creator>Nick Diakopoulos</dc:creator>
  <cp:lastModifiedBy>Nick</cp:lastModifiedBy>
  <cp:revision>429</cp:revision>
  <cp:lastPrinted>2013-12-04T21:25:42Z</cp:lastPrinted>
  <dcterms:created xsi:type="dcterms:W3CDTF">2011-09-25T22:28:55Z</dcterms:created>
  <dcterms:modified xsi:type="dcterms:W3CDTF">2016-10-09T19:05:36Z</dcterms:modified>
</cp:coreProperties>
</file>